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8292ba8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8292ba8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44ea46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44ea46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b25fea0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b25fea0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b25fea0c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b25fea0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2be3f6a7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2be3f6a7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be3f6a7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be3f6a7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2be3f6a7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2be3f6a7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b25fea0c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b25fea0c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be3f6a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be3f6a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2be3f6a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2be3f6a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b25fea0c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b25fea0c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8292ba8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f8292ba8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b25fea0c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fb25fea0c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2be3f6a7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2be3f6a7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2be3f6a7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2be3f6a7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b25fea0c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b25fea0c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b25fea0c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b25fea0c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b8e80d5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fb8e80d5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b8e80d5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b8e80d5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b8e80d58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b8e80d58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b8a794f0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b8a794f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b8a794f0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fb8a794f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8292ba84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8292ba84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b8a794f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b8a794f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b8a794f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b8a794f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b25fea0c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fb25fea0c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b25fea0c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fb25fea0c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b25fea0c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b25fea0c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04c78d3e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04c78d3e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2be3f6a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2be3f6a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b54be23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fb54be23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b25fea0c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b25fea0c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b54be232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b54be232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b25fea0c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b25fea0c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fb54be232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fb54be232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b54be232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b54be232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b54be232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b54be23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b54be232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fb54be232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8292ba84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8292ba84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04c78d3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04c78d3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04c78d3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004c78d3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04c78d3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04c78d3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04c78d3e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004c78d3e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04c78d3e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04c78d3e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b25fea0c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b25fea0c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04c78d3e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004c78d3e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004c78d3e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004c78d3e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004c78d3e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004c78d3e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04c78d3e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004c78d3e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04c78d3e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004c78d3e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004c78d3e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004c78d3e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04c78d3e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04c78d3e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004c78d3e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004c78d3e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04c78d3ef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04c78d3ef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04c78d3e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04c78d3e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8292ba84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8292ba84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004c78d3ef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004c78d3e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04c78d3ef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004c78d3ef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004c78d3ef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004c78d3ef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04c78d3e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04c78d3e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004c78d3e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004c78d3e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04c78d3e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004c78d3e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004c78d3e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004c78d3e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004c78d3e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004c78d3e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004c78d3e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004c78d3e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04c78d3e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04c78d3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8292ba84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8292ba84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004c78d3e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004c78d3e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04c78d3e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004c78d3e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004c78d3e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004c78d3e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04c78d3e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04c78d3e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004c78d3ef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004c78d3ef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004c78d3e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004c78d3e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04c78d3ef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004c78d3e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04c78d3e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04c78d3e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004c78d3e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004c78d3e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04c78d3e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004c78d3e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8292ba84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8292ba84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004c78d3e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004c78d3e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004c78d3e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004c78d3e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04c78d3e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004c78d3e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004c78d3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004c78d3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d2be3f6a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d2be3f6a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8292ba84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8292ba8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Relationship Id="rId4" Type="http://schemas.openxmlformats.org/officeDocument/2006/relationships/image" Target="../media/image24.jp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Relationship Id="rId6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towardsdatascience.com/the-ultimate-guide-to-data-cleaning-3969843991d4" TargetMode="External"/><Relationship Id="rId4" Type="http://schemas.openxmlformats.org/officeDocument/2006/relationships/hyperlink" Target="https://towardsdatascience.com/an-extensive-guide-to-exploratory-data-analysis-ddd99a03199e" TargetMode="External"/><Relationship Id="rId5" Type="http://schemas.openxmlformats.org/officeDocument/2006/relationships/hyperlink" Target="https://account.datascience.codata.org/index.php/up-j-dsj/article/view/dsj-2015-002" TargetMode="External"/><Relationship Id="rId6" Type="http://schemas.openxmlformats.org/officeDocument/2006/relationships/hyperlink" Target="https://www.sbctc.edu/resources/documents/colleges-staff/commissions-councils/dgc/data-quality-deminsions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839100"/>
            <a:ext cx="8520600" cy="28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Data Manipulation</a:t>
            </a:r>
            <a:endParaRPr sz="5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How to assess data quality</a:t>
            </a:r>
            <a:endParaRPr sz="3200"/>
          </a:p>
        </p:txBody>
      </p:sp>
      <p:pic>
        <p:nvPicPr>
          <p:cNvPr id="108" name="Google Shape;108;p22" title="data_quality_tab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" y="1550400"/>
            <a:ext cx="9011575" cy="28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1842150" y="2018525"/>
            <a:ext cx="5459700" cy="22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Availability</a:t>
            </a:r>
            <a:endParaRPr sz="5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Accessibility</a:t>
            </a:r>
            <a:endParaRPr sz="3200"/>
          </a:p>
        </p:txBody>
      </p:sp>
      <p:pic>
        <p:nvPicPr>
          <p:cNvPr id="119" name="Google Shape;119;p24" title="accessibility_scra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01" y="1468462"/>
            <a:ext cx="3941899" cy="3130701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  <p:pic>
        <p:nvPicPr>
          <p:cNvPr id="120" name="Google Shape;120;p24" title="accessibility_kagg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25" y="1525100"/>
            <a:ext cx="2798700" cy="3017424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  <p:pic>
        <p:nvPicPr>
          <p:cNvPr id="121" name="Google Shape;121;p24" title="html_file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3175" y="4016550"/>
            <a:ext cx="733850" cy="7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Timeliness</a:t>
            </a:r>
            <a:endParaRPr sz="3200"/>
          </a:p>
        </p:txBody>
      </p:sp>
      <p:cxnSp>
        <p:nvCxnSpPr>
          <p:cNvPr id="127" name="Google Shape;127;p25"/>
          <p:cNvCxnSpPr/>
          <p:nvPr/>
        </p:nvCxnSpPr>
        <p:spPr>
          <a:xfrm>
            <a:off x="800725" y="2917275"/>
            <a:ext cx="118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oval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8" name="Google Shape;128;p25"/>
          <p:cNvCxnSpPr/>
          <p:nvPr/>
        </p:nvCxnSpPr>
        <p:spPr>
          <a:xfrm>
            <a:off x="1936500" y="2917400"/>
            <a:ext cx="541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29" name="Google Shape;129;p25"/>
          <p:cNvCxnSpPr/>
          <p:nvPr/>
        </p:nvCxnSpPr>
        <p:spPr>
          <a:xfrm>
            <a:off x="7352250" y="2917275"/>
            <a:ext cx="115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Timeliness</a:t>
            </a:r>
            <a:endParaRPr sz="3200"/>
          </a:p>
        </p:txBody>
      </p:sp>
      <p:cxnSp>
        <p:nvCxnSpPr>
          <p:cNvPr id="135" name="Google Shape;135;p26"/>
          <p:cNvCxnSpPr/>
          <p:nvPr/>
        </p:nvCxnSpPr>
        <p:spPr>
          <a:xfrm>
            <a:off x="800725" y="2917275"/>
            <a:ext cx="118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oval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6" name="Google Shape;136;p26"/>
          <p:cNvCxnSpPr/>
          <p:nvPr/>
        </p:nvCxnSpPr>
        <p:spPr>
          <a:xfrm>
            <a:off x="1936500" y="2917400"/>
            <a:ext cx="541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7" name="Google Shape;137;p26"/>
          <p:cNvCxnSpPr/>
          <p:nvPr/>
        </p:nvCxnSpPr>
        <p:spPr>
          <a:xfrm>
            <a:off x="7352250" y="2917275"/>
            <a:ext cx="115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38" name="Google Shape;138;p26"/>
          <p:cNvCxnSpPr/>
          <p:nvPr/>
        </p:nvCxnSpPr>
        <p:spPr>
          <a:xfrm rot="10800000">
            <a:off x="7312900" y="2917275"/>
            <a:ext cx="0" cy="82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9" name="Google Shape;139;p26"/>
          <p:cNvSpPr txBox="1"/>
          <p:nvPr/>
        </p:nvSpPr>
        <p:spPr>
          <a:xfrm>
            <a:off x="6958750" y="3743775"/>
            <a:ext cx="865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2024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6273700" y="1781650"/>
            <a:ext cx="20784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My super model for predicting house prices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Timeliness</a:t>
            </a:r>
            <a:endParaRPr sz="3200"/>
          </a:p>
        </p:txBody>
      </p:sp>
      <p:cxnSp>
        <p:nvCxnSpPr>
          <p:cNvPr id="146" name="Google Shape;146;p27"/>
          <p:cNvCxnSpPr/>
          <p:nvPr/>
        </p:nvCxnSpPr>
        <p:spPr>
          <a:xfrm>
            <a:off x="800725" y="2917275"/>
            <a:ext cx="118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oval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47" name="Google Shape;147;p27"/>
          <p:cNvCxnSpPr/>
          <p:nvPr/>
        </p:nvCxnSpPr>
        <p:spPr>
          <a:xfrm>
            <a:off x="1936500" y="2917400"/>
            <a:ext cx="541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48" name="Google Shape;148;p27"/>
          <p:cNvCxnSpPr/>
          <p:nvPr/>
        </p:nvCxnSpPr>
        <p:spPr>
          <a:xfrm>
            <a:off x="7352250" y="2917275"/>
            <a:ext cx="115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49" name="Google Shape;149;p27"/>
          <p:cNvCxnSpPr/>
          <p:nvPr/>
        </p:nvCxnSpPr>
        <p:spPr>
          <a:xfrm rot="10800000">
            <a:off x="7312900" y="2917275"/>
            <a:ext cx="0" cy="82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0" name="Google Shape;150;p27"/>
          <p:cNvCxnSpPr/>
          <p:nvPr/>
        </p:nvCxnSpPr>
        <p:spPr>
          <a:xfrm rot="10800000">
            <a:off x="1943175" y="2090900"/>
            <a:ext cx="0" cy="82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1" name="Google Shape;151;p27"/>
          <p:cNvSpPr txBox="1"/>
          <p:nvPr/>
        </p:nvSpPr>
        <p:spPr>
          <a:xfrm>
            <a:off x="6958750" y="3743775"/>
            <a:ext cx="865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2024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1582225" y="1637900"/>
            <a:ext cx="968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2012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6273700" y="1781650"/>
            <a:ext cx="20784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My super model for predicting house prices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948825" y="3046450"/>
            <a:ext cx="1988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My data 🙁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Authorization</a:t>
            </a:r>
            <a:endParaRPr sz="3200"/>
          </a:p>
        </p:txBody>
      </p:sp>
      <p:pic>
        <p:nvPicPr>
          <p:cNvPr id="160" name="Google Shape;160;p28" title="otodom_analyti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288" y="2342825"/>
            <a:ext cx="5357425" cy="8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Authorization</a:t>
            </a:r>
            <a:endParaRPr sz="3200"/>
          </a:p>
        </p:txBody>
      </p:sp>
      <p:pic>
        <p:nvPicPr>
          <p:cNvPr id="166" name="Google Shape;166;p29" title="otodom_analyti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288" y="1550375"/>
            <a:ext cx="5357425" cy="8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 title="usługa_otodom_cen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575" y="2901975"/>
            <a:ext cx="3898857" cy="1625625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Authorization</a:t>
            </a:r>
            <a:endParaRPr sz="3200"/>
          </a:p>
        </p:txBody>
      </p:sp>
      <p:pic>
        <p:nvPicPr>
          <p:cNvPr id="173" name="Google Shape;173;p30" title="regulamin_otodom_cz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75" y="2073813"/>
            <a:ext cx="7189050" cy="265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 title="regulamin_otodom_cz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475" y="1535671"/>
            <a:ext cx="3501399" cy="43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1842150" y="2018525"/>
            <a:ext cx="5459700" cy="22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Usability</a:t>
            </a:r>
            <a:endParaRPr sz="5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1839100"/>
            <a:ext cx="8520600" cy="28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File Formats</a:t>
            </a:r>
            <a:endParaRPr sz="5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322750" y="1377575"/>
            <a:ext cx="4069800" cy="30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Credibility</a:t>
            </a:r>
            <a:endParaRPr sz="3200"/>
          </a:p>
        </p:txBody>
      </p:sp>
      <p:pic>
        <p:nvPicPr>
          <p:cNvPr id="186" name="Google Shape;186;p32" title="cke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32" y="1554487"/>
            <a:ext cx="2991097" cy="97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 title="cke_wynik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24" y="2779685"/>
            <a:ext cx="3848636" cy="135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322750" y="1377575"/>
            <a:ext cx="4069800" cy="30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Credibility</a:t>
            </a:r>
            <a:endParaRPr sz="3200"/>
          </a:p>
        </p:txBody>
      </p:sp>
      <p:pic>
        <p:nvPicPr>
          <p:cNvPr id="194" name="Google Shape;194;p33" title="cke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32" y="1554487"/>
            <a:ext cx="2991097" cy="97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 title="cke_wynik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24" y="2779685"/>
            <a:ext cx="3848636" cy="135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 title="kaggle_wynik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725" y="1377585"/>
            <a:ext cx="4104029" cy="307800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/>
          <p:nvPr/>
        </p:nvSpPr>
        <p:spPr>
          <a:xfrm>
            <a:off x="322750" y="1377575"/>
            <a:ext cx="4069800" cy="30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Credibility</a:t>
            </a:r>
            <a:endParaRPr sz="3200"/>
          </a:p>
        </p:txBody>
      </p:sp>
      <p:pic>
        <p:nvPicPr>
          <p:cNvPr id="203" name="Google Shape;203;p34" title="cke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32" y="1554487"/>
            <a:ext cx="2991097" cy="97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 title="cke_wynik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24" y="2779685"/>
            <a:ext cx="3848636" cy="135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 title="kaggle_wynik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725" y="1377585"/>
            <a:ext cx="4104029" cy="307800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>
                <a:alpha val="50000"/>
              </a:srgbClr>
            </a:outerShdw>
          </a:effectLst>
        </p:spPr>
      </p:pic>
      <p:sp>
        <p:nvSpPr>
          <p:cNvPr id="206" name="Google Shape;206;p34"/>
          <p:cNvSpPr txBox="1"/>
          <p:nvPr/>
        </p:nvSpPr>
        <p:spPr>
          <a:xfrm>
            <a:off x="159175" y="362075"/>
            <a:ext cx="11145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>
                <a:solidFill>
                  <a:schemeClr val="dk2"/>
                </a:solidFill>
              </a:rPr>
              <a:t>👍</a:t>
            </a:r>
            <a:endParaRPr sz="5200">
              <a:solidFill>
                <a:schemeClr val="dk2"/>
              </a:solidFill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7942750" y="445025"/>
            <a:ext cx="17004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5200">
                <a:solidFill>
                  <a:schemeClr val="dk2"/>
                </a:solidFill>
              </a:rPr>
              <a:t>👎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1842150" y="2018525"/>
            <a:ext cx="5459700" cy="22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Reliability</a:t>
            </a:r>
            <a:endParaRPr sz="5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Accuracy</a:t>
            </a:r>
            <a:endParaRPr sz="3200"/>
          </a:p>
        </p:txBody>
      </p:sp>
      <p:pic>
        <p:nvPicPr>
          <p:cNvPr id="218" name="Google Shape;218;p36" title="kevin_uchlejow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00" y="2351650"/>
            <a:ext cx="3992700" cy="6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Accuracy</a:t>
            </a:r>
            <a:endParaRPr sz="3200"/>
          </a:p>
        </p:txBody>
      </p:sp>
      <p:pic>
        <p:nvPicPr>
          <p:cNvPr id="224" name="Google Shape;224;p37" title="kevin_uchlejow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00" y="2351650"/>
            <a:ext cx="3992700" cy="6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 title="uchlejow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300" y="1297525"/>
            <a:ext cx="4575574" cy="338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Accuracy</a:t>
            </a:r>
            <a:endParaRPr sz="3200"/>
          </a:p>
        </p:txBody>
      </p:sp>
      <p:pic>
        <p:nvPicPr>
          <p:cNvPr id="231" name="Google Shape;231;p38" title="kevin_not_precise_addre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56825"/>
            <a:ext cx="2910254" cy="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 title="kevin_precise_addres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976" y="2656825"/>
            <a:ext cx="4868328" cy="6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Accuracy</a:t>
            </a:r>
            <a:endParaRPr sz="3200"/>
          </a:p>
        </p:txBody>
      </p:sp>
      <p:pic>
        <p:nvPicPr>
          <p:cNvPr id="238" name="Google Shape;238;p39" title="dht2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050" y="1378425"/>
            <a:ext cx="2459574" cy="245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 title="dht1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5" y="1378425"/>
            <a:ext cx="2459574" cy="245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925" y="4087600"/>
            <a:ext cx="167782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512" y="4087600"/>
            <a:ext cx="1401200" cy="3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Consistency</a:t>
            </a:r>
            <a:endParaRPr sz="3200"/>
          </a:p>
        </p:txBody>
      </p:sp>
      <p:pic>
        <p:nvPicPr>
          <p:cNvPr id="247" name="Google Shape;247;p40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75" y="135597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 title="kevin_address_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13" y="3666075"/>
            <a:ext cx="3501101" cy="5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1824150" y="867225"/>
            <a:ext cx="687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>
                <a:solidFill>
                  <a:schemeClr val="dk1"/>
                </a:solidFill>
              </a:rPr>
              <a:t>1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Consistency</a:t>
            </a:r>
            <a:endParaRPr sz="3200"/>
          </a:p>
        </p:txBody>
      </p:sp>
      <p:pic>
        <p:nvPicPr>
          <p:cNvPr id="255" name="Google Shape;255;p41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75" y="135597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875" y="135597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 title="kevin_address_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13" y="3666075"/>
            <a:ext cx="3501101" cy="5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 title="kevin_address_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825" y="3666075"/>
            <a:ext cx="3501080" cy="5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/>
        </p:nvSpPr>
        <p:spPr>
          <a:xfrm>
            <a:off x="1824150" y="867225"/>
            <a:ext cx="687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>
                <a:solidFill>
                  <a:schemeClr val="dk1"/>
                </a:solidFill>
              </a:rPr>
              <a:t>1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6792438" y="867225"/>
            <a:ext cx="687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>
                <a:solidFill>
                  <a:schemeClr val="dk1"/>
                </a:solidFill>
              </a:rPr>
              <a:t>2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.csv</a:t>
            </a:r>
            <a:endParaRPr sz="3200"/>
          </a:p>
        </p:txBody>
      </p:sp>
      <p:pic>
        <p:nvPicPr>
          <p:cNvPr id="65" name="Google Shape;65;p15" title="reading_cs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5" y="4107175"/>
            <a:ext cx="78581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title="file_cs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63" y="1359738"/>
            <a:ext cx="7670673" cy="245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Consistency</a:t>
            </a:r>
            <a:endParaRPr sz="3200"/>
          </a:p>
        </p:txBody>
      </p:sp>
      <p:pic>
        <p:nvPicPr>
          <p:cNvPr id="266" name="Google Shape;266;p42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13" y="134102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 title="kevin_without_marital_statu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50" y="3673550"/>
            <a:ext cx="3503699" cy="9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Consistency</a:t>
            </a:r>
            <a:endParaRPr sz="3200"/>
          </a:p>
        </p:txBody>
      </p:sp>
      <p:pic>
        <p:nvPicPr>
          <p:cNvPr id="273" name="Google Shape;273;p43" title="databas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13" y="1341025"/>
            <a:ext cx="1910975" cy="1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 title="kevin_with_marital_statu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238" y="3673550"/>
            <a:ext cx="5327525" cy="9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Completeness</a:t>
            </a:r>
            <a:endParaRPr sz="3200"/>
          </a:p>
        </p:txBody>
      </p:sp>
      <p:pic>
        <p:nvPicPr>
          <p:cNvPr id="280" name="Google Shape;280;p44" title="wina_missing_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00" y="1931650"/>
            <a:ext cx="7675001" cy="17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1842150" y="1697050"/>
            <a:ext cx="5459700" cy="22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Presentation Quality</a:t>
            </a:r>
            <a:endParaRPr sz="5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Readability</a:t>
            </a:r>
            <a:endParaRPr sz="3200"/>
          </a:p>
        </p:txBody>
      </p:sp>
      <p:pic>
        <p:nvPicPr>
          <p:cNvPr id="291" name="Google Shape;291;p46" title="readability_col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75" y="1819500"/>
            <a:ext cx="7032050" cy="22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Readability</a:t>
            </a:r>
            <a:endParaRPr sz="3200"/>
          </a:p>
        </p:txBody>
      </p:sp>
      <p:pic>
        <p:nvPicPr>
          <p:cNvPr id="297" name="Google Shape;297;p47" title="readability_fuel_consump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838" y="1924175"/>
            <a:ext cx="7256323" cy="20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Readability</a:t>
            </a:r>
            <a:endParaRPr sz="3200"/>
          </a:p>
        </p:txBody>
      </p:sp>
      <p:pic>
        <p:nvPicPr>
          <p:cNvPr id="303" name="Google Shape;303;p48" title="readability_fuel_consump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523" y="2571750"/>
            <a:ext cx="5978950" cy="16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/>
        </p:nvSpPr>
        <p:spPr>
          <a:xfrm>
            <a:off x="5685000" y="1444538"/>
            <a:ext cx="3147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200">
                <a:solidFill>
                  <a:schemeClr val="dk1"/>
                </a:solidFill>
              </a:rPr>
              <a:t>MPG (miles per </a:t>
            </a:r>
            <a:r>
              <a:rPr lang="pl" sz="2200">
                <a:solidFill>
                  <a:schemeClr val="dk1"/>
                </a:solidFill>
              </a:rPr>
              <a:t>gallon</a:t>
            </a:r>
            <a:r>
              <a:rPr lang="pl" sz="2200">
                <a:solidFill>
                  <a:schemeClr val="dk1"/>
                </a:solidFill>
              </a:rPr>
              <a:t>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351375" y="1423850"/>
            <a:ext cx="3536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200">
                <a:solidFill>
                  <a:schemeClr val="dk1"/>
                </a:solidFill>
              </a:rPr>
              <a:t>l/100km (liters per 100km)</a:t>
            </a:r>
            <a:endParaRPr sz="2200">
              <a:solidFill>
                <a:schemeClr val="dk1"/>
              </a:solidFill>
            </a:endParaRPr>
          </a:p>
        </p:txBody>
      </p:sp>
      <p:cxnSp>
        <p:nvCxnSpPr>
          <p:cNvPr id="306" name="Google Shape;306;p48"/>
          <p:cNvCxnSpPr>
            <a:endCxn id="304" idx="2"/>
          </p:cNvCxnSpPr>
          <p:nvPr/>
        </p:nvCxnSpPr>
        <p:spPr>
          <a:xfrm flipH="1" rot="10800000">
            <a:off x="6900450" y="2068538"/>
            <a:ext cx="358200" cy="43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8"/>
          <p:cNvCxnSpPr/>
          <p:nvPr/>
        </p:nvCxnSpPr>
        <p:spPr>
          <a:xfrm rot="10800000">
            <a:off x="3438925" y="1928750"/>
            <a:ext cx="3476400" cy="58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sp>
        <p:nvSpPr>
          <p:cNvPr id="313" name="Google Shape;313;p49"/>
          <p:cNvSpPr txBox="1"/>
          <p:nvPr/>
        </p:nvSpPr>
        <p:spPr>
          <a:xfrm>
            <a:off x="1315766" y="1756400"/>
            <a:ext cx="2265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/>
              <a:t>.csv, .tsv</a:t>
            </a:r>
            <a:endParaRPr sz="3700"/>
          </a:p>
        </p:txBody>
      </p:sp>
      <p:pic>
        <p:nvPicPr>
          <p:cNvPr id="314" name="Google Shape;314;p49" title="good_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 title="good_cs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38" y="2504100"/>
            <a:ext cx="4348175" cy="16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75" y="2075175"/>
            <a:ext cx="2394625" cy="23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0"/>
          <p:cNvSpPr txBox="1"/>
          <p:nvPr/>
        </p:nvSpPr>
        <p:spPr>
          <a:xfrm>
            <a:off x="1278400" y="1315750"/>
            <a:ext cx="1816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SQL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323" name="Google Shape;323;p50" title="good_fi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sp>
        <p:nvSpPr>
          <p:cNvPr id="329" name="Google Shape;329;p51"/>
          <p:cNvSpPr txBox="1"/>
          <p:nvPr/>
        </p:nvSpPr>
        <p:spPr>
          <a:xfrm>
            <a:off x="1236100" y="1069013"/>
            <a:ext cx="1816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.json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330" name="Google Shape;330;p51" title="good_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1" title="good_js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225" y="1805850"/>
            <a:ext cx="2080550" cy="304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file_ts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88" y="1369837"/>
            <a:ext cx="7670649" cy="2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.tsv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73" name="Google Shape;73;p16" title="reading_ts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38" y="4185651"/>
            <a:ext cx="8254925" cy="4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sp>
        <p:nvSpPr>
          <p:cNvPr id="337" name="Google Shape;337;p52"/>
          <p:cNvSpPr txBox="1"/>
          <p:nvPr/>
        </p:nvSpPr>
        <p:spPr>
          <a:xfrm>
            <a:off x="1594225" y="1315750"/>
            <a:ext cx="18168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Excel</a:t>
            </a:r>
            <a:endParaRPr sz="3700">
              <a:solidFill>
                <a:schemeClr val="dk1"/>
              </a:solidFill>
            </a:endParaRPr>
          </a:p>
        </p:txBody>
      </p:sp>
      <p:pic>
        <p:nvPicPr>
          <p:cNvPr id="338" name="Google Shape;338;p52" title="good_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2" title="good_exc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50" y="2069700"/>
            <a:ext cx="4042549" cy="27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pic>
        <p:nvPicPr>
          <p:cNvPr id="345" name="Google Shape;345;p53"/>
          <p:cNvPicPr preferRelativeResize="0"/>
          <p:nvPr/>
        </p:nvPicPr>
        <p:blipFill rotWithShape="1">
          <a:blip r:embed="rId3">
            <a:alphaModFix/>
          </a:blip>
          <a:srcRect b="0" l="238" r="248" t="0"/>
          <a:stretch/>
        </p:blipFill>
        <p:spPr>
          <a:xfrm>
            <a:off x="5517925" y="1315750"/>
            <a:ext cx="2466475" cy="32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3"/>
          <p:cNvSpPr/>
          <p:nvPr/>
        </p:nvSpPr>
        <p:spPr>
          <a:xfrm>
            <a:off x="403700" y="1222813"/>
            <a:ext cx="4328700" cy="3346500"/>
          </a:xfrm>
          <a:prstGeom prst="rect">
            <a:avLst/>
          </a:prstGeom>
          <a:solidFill>
            <a:srgbClr val="5256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3" title="bad_file_pd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88" y="1360238"/>
            <a:ext cx="4072924" cy="33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3"/>
          <p:cNvSpPr txBox="1"/>
          <p:nvPr/>
        </p:nvSpPr>
        <p:spPr>
          <a:xfrm>
            <a:off x="1573700" y="3918325"/>
            <a:ext cx="1988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.pdf</a:t>
            </a:r>
            <a:endParaRPr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pic>
        <p:nvPicPr>
          <p:cNvPr id="354" name="Google Shape;354;p54"/>
          <p:cNvPicPr preferRelativeResize="0"/>
          <p:nvPr/>
        </p:nvPicPr>
        <p:blipFill rotWithShape="1">
          <a:blip r:embed="rId3">
            <a:alphaModFix/>
          </a:blip>
          <a:srcRect b="0" l="238" r="248" t="0"/>
          <a:stretch/>
        </p:blipFill>
        <p:spPr>
          <a:xfrm>
            <a:off x="5517925" y="1315750"/>
            <a:ext cx="2466475" cy="32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4"/>
          <p:cNvSpPr/>
          <p:nvPr/>
        </p:nvSpPr>
        <p:spPr>
          <a:xfrm>
            <a:off x="403700" y="1222813"/>
            <a:ext cx="4328700" cy="3346500"/>
          </a:xfrm>
          <a:prstGeom prst="rect">
            <a:avLst/>
          </a:prstGeom>
          <a:solidFill>
            <a:srgbClr val="5256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88" y="1360238"/>
            <a:ext cx="4072924" cy="33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4"/>
          <p:cNvSpPr txBox="1"/>
          <p:nvPr/>
        </p:nvSpPr>
        <p:spPr>
          <a:xfrm>
            <a:off x="1573700" y="3918325"/>
            <a:ext cx="1988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.pdf</a:t>
            </a:r>
            <a:endParaRPr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Structure</a:t>
            </a:r>
            <a:endParaRPr sz="3200"/>
          </a:p>
        </p:txBody>
      </p:sp>
      <p:pic>
        <p:nvPicPr>
          <p:cNvPr id="363" name="Google Shape;363;p55"/>
          <p:cNvPicPr preferRelativeResize="0"/>
          <p:nvPr/>
        </p:nvPicPr>
        <p:blipFill rotWithShape="1">
          <a:blip r:embed="rId3">
            <a:alphaModFix/>
          </a:blip>
          <a:srcRect b="485" l="0" r="0" t="485"/>
          <a:stretch/>
        </p:blipFill>
        <p:spPr>
          <a:xfrm>
            <a:off x="5517925" y="1315750"/>
            <a:ext cx="2466474" cy="32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403700" y="1222813"/>
            <a:ext cx="4328700" cy="3346500"/>
          </a:xfrm>
          <a:prstGeom prst="rect">
            <a:avLst/>
          </a:prstGeom>
          <a:solidFill>
            <a:srgbClr val="5256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88" y="1360238"/>
            <a:ext cx="4072924" cy="33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1573700" y="3918325"/>
            <a:ext cx="1988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700">
                <a:solidFill>
                  <a:schemeClr val="dk1"/>
                </a:solidFill>
              </a:rPr>
              <a:t>.pdf</a:t>
            </a:r>
            <a:endParaRPr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311700" y="1839100"/>
            <a:ext cx="8520600" cy="28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Data cleaning</a:t>
            </a:r>
            <a:endParaRPr sz="5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From unstructured data to structured data</a:t>
            </a:r>
            <a:endParaRPr sz="3200"/>
          </a:p>
        </p:txBody>
      </p:sp>
      <p:pic>
        <p:nvPicPr>
          <p:cNvPr id="377" name="Google Shape;377;p57" title="pdf_file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00" y="1664650"/>
            <a:ext cx="1064100" cy="10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7" title="html_fi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525" y="3590975"/>
            <a:ext cx="941949" cy="94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7" title="json_fi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900" y="2524150"/>
            <a:ext cx="1355650" cy="13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7" title="database_ic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4525" y="2018500"/>
            <a:ext cx="1978200" cy="19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57"/>
          <p:cNvCxnSpPr/>
          <p:nvPr/>
        </p:nvCxnSpPr>
        <p:spPr>
          <a:xfrm>
            <a:off x="2220375" y="2078325"/>
            <a:ext cx="3468900" cy="57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57"/>
          <p:cNvCxnSpPr>
            <a:stCxn id="379" idx="3"/>
          </p:cNvCxnSpPr>
          <p:nvPr/>
        </p:nvCxnSpPr>
        <p:spPr>
          <a:xfrm flipH="1" rot="10800000">
            <a:off x="3308550" y="3162375"/>
            <a:ext cx="2298600" cy="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57"/>
          <p:cNvCxnSpPr/>
          <p:nvPr/>
        </p:nvCxnSpPr>
        <p:spPr>
          <a:xfrm flipH="1" rot="10800000">
            <a:off x="2272700" y="3640750"/>
            <a:ext cx="3379200" cy="4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Removing irrelevant data</a:t>
            </a:r>
            <a:endParaRPr sz="3200"/>
          </a:p>
        </p:txBody>
      </p:sp>
      <p:pic>
        <p:nvPicPr>
          <p:cNvPr id="389" name="Google Shape;389;p58" title="cleaning_1_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58725"/>
            <a:ext cx="8520599" cy="1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Removing irrelevant data</a:t>
            </a:r>
            <a:endParaRPr sz="3200"/>
          </a:p>
        </p:txBody>
      </p:sp>
      <p:pic>
        <p:nvPicPr>
          <p:cNvPr id="395" name="Google Shape;395;p59" title="cleaning_2_irreleva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695" y="2051250"/>
            <a:ext cx="5268607" cy="1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Removing duplicates</a:t>
            </a:r>
            <a:endParaRPr sz="3200"/>
          </a:p>
        </p:txBody>
      </p:sp>
      <p:pic>
        <p:nvPicPr>
          <p:cNvPr id="401" name="Google Shape;401;p60" title="cleaning_2_irreleva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695" y="2051250"/>
            <a:ext cx="5268607" cy="1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Removing duplicates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07" name="Google Shape;407;p61" title="cleaning_2_irrelevant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37695" y="2051250"/>
            <a:ext cx="5268607" cy="19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1" title="cleaning_3_duplicat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700" y="2051250"/>
            <a:ext cx="5268601" cy="162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.json</a:t>
            </a:r>
            <a:endParaRPr sz="3200"/>
          </a:p>
        </p:txBody>
      </p:sp>
      <p:pic>
        <p:nvPicPr>
          <p:cNvPr id="79" name="Google Shape;79;p17" title="reading_j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00" y="2279800"/>
            <a:ext cx="7891799" cy="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Removing duplicates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14" name="Google Shape;414;p62" title="cleaning_3_duplica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Type conversions</a:t>
            </a:r>
            <a:endParaRPr sz="3200"/>
          </a:p>
        </p:txBody>
      </p:sp>
      <p:pic>
        <p:nvPicPr>
          <p:cNvPr id="420" name="Google Shape;420;p63" title="cleaning_3_duplica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63"/>
          <p:cNvCxnSpPr/>
          <p:nvPr/>
        </p:nvCxnSpPr>
        <p:spPr>
          <a:xfrm rot="10800000">
            <a:off x="6421900" y="3782875"/>
            <a:ext cx="0" cy="37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63"/>
          <p:cNvSpPr txBox="1"/>
          <p:nvPr/>
        </p:nvSpPr>
        <p:spPr>
          <a:xfrm>
            <a:off x="5614450" y="4194025"/>
            <a:ext cx="1614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numpy.int64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4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Type conversions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429" name="Google Shape;429;p64"/>
          <p:cNvCxnSpPr/>
          <p:nvPr/>
        </p:nvCxnSpPr>
        <p:spPr>
          <a:xfrm rot="10800000">
            <a:off x="6421900" y="3782875"/>
            <a:ext cx="0" cy="37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64"/>
          <p:cNvSpPr txBox="1"/>
          <p:nvPr/>
        </p:nvSpPr>
        <p:spPr>
          <a:xfrm>
            <a:off x="4022050" y="4201500"/>
            <a:ext cx="4799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3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pandas._libs.tslibs.timestamps.Timestamp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5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Units conversion</a:t>
            </a:r>
            <a:endParaRPr sz="3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6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Units conversion</a:t>
            </a:r>
            <a:endParaRPr sz="3200"/>
          </a:p>
        </p:txBody>
      </p:sp>
      <p:cxnSp>
        <p:nvCxnSpPr>
          <p:cNvPr id="443" name="Google Shape;443;p66"/>
          <p:cNvCxnSpPr/>
          <p:nvPr/>
        </p:nvCxnSpPr>
        <p:spPr>
          <a:xfrm>
            <a:off x="4366000" y="1741900"/>
            <a:ext cx="0" cy="24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66"/>
          <p:cNvCxnSpPr/>
          <p:nvPr/>
        </p:nvCxnSpPr>
        <p:spPr>
          <a:xfrm>
            <a:off x="6978000" y="1741900"/>
            <a:ext cx="0" cy="24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66"/>
          <p:cNvSpPr txBox="1"/>
          <p:nvPr/>
        </p:nvSpPr>
        <p:spPr>
          <a:xfrm>
            <a:off x="3872650" y="1300888"/>
            <a:ext cx="986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pounds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46" name="Google Shape;446;p66"/>
          <p:cNvSpPr txBox="1"/>
          <p:nvPr/>
        </p:nvSpPr>
        <p:spPr>
          <a:xfrm>
            <a:off x="5938900" y="1300900"/>
            <a:ext cx="2142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mile per gallon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7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Units conversion</a:t>
            </a:r>
            <a:endParaRPr sz="3200"/>
          </a:p>
        </p:txBody>
      </p:sp>
      <p:pic>
        <p:nvPicPr>
          <p:cNvPr id="453" name="Google Shape;453;p67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67"/>
          <p:cNvCxnSpPr/>
          <p:nvPr/>
        </p:nvCxnSpPr>
        <p:spPr>
          <a:xfrm>
            <a:off x="4201525" y="1741900"/>
            <a:ext cx="0" cy="24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67"/>
          <p:cNvCxnSpPr/>
          <p:nvPr/>
        </p:nvCxnSpPr>
        <p:spPr>
          <a:xfrm>
            <a:off x="6933150" y="1741900"/>
            <a:ext cx="0" cy="24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67"/>
          <p:cNvSpPr txBox="1"/>
          <p:nvPr/>
        </p:nvSpPr>
        <p:spPr>
          <a:xfrm>
            <a:off x="3577375" y="1300900"/>
            <a:ext cx="12483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kilograms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5861850" y="1300900"/>
            <a:ext cx="2142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</a:rPr>
              <a:t>liters per 100 km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8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Dealing with missing values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64" name="Google Shape;464;p68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9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Dealing with missing values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71" name="Google Shape;471;p69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9"/>
          <p:cNvSpPr/>
          <p:nvPr/>
        </p:nvSpPr>
        <p:spPr>
          <a:xfrm>
            <a:off x="5128550" y="3132450"/>
            <a:ext cx="575700" cy="329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73" name="Google Shape;473;p69"/>
          <p:cNvCxnSpPr/>
          <p:nvPr/>
        </p:nvCxnSpPr>
        <p:spPr>
          <a:xfrm rot="10800000">
            <a:off x="5659575" y="3677200"/>
            <a:ext cx="209100" cy="76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Dealing with missing values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79" name="Google Shape;479;p70"/>
          <p:cNvSpPr txBox="1"/>
          <p:nvPr/>
        </p:nvSpPr>
        <p:spPr>
          <a:xfrm>
            <a:off x="911800" y="2450450"/>
            <a:ext cx="79206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5100">
                <a:solidFill>
                  <a:schemeClr val="dk1"/>
                </a:solidFill>
              </a:rPr>
              <a:t>Delete</a:t>
            </a:r>
            <a:endParaRPr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Dealing with missing values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85" name="Google Shape;485;p71"/>
          <p:cNvSpPr txBox="1"/>
          <p:nvPr/>
        </p:nvSpPr>
        <p:spPr>
          <a:xfrm>
            <a:off x="911800" y="2450450"/>
            <a:ext cx="79206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5100">
                <a:solidFill>
                  <a:schemeClr val="dk1"/>
                </a:solidFill>
              </a:rPr>
              <a:t>Delete        or        Impute</a:t>
            </a:r>
            <a:endParaRPr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.xlsx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85" name="Google Shape;85;p18" title="reading_xls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88" y="2323413"/>
            <a:ext cx="7974024" cy="4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Deleting rows</a:t>
            </a:r>
            <a:endParaRPr sz="3200"/>
          </a:p>
        </p:txBody>
      </p:sp>
      <p:pic>
        <p:nvPicPr>
          <p:cNvPr id="491" name="Google Shape;491;p72" title="cleaning_5_units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50640" y="1994250"/>
            <a:ext cx="6642724" cy="1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2" title="cleaning_5_units.png"/>
          <p:cNvPicPr preferRelativeResize="0"/>
          <p:nvPr/>
        </p:nvPicPr>
        <p:blipFill rotWithShape="1">
          <a:blip r:embed="rId3">
            <a:alphaModFix/>
          </a:blip>
          <a:srcRect b="0" l="0" r="0" t="82989"/>
          <a:stretch/>
        </p:blipFill>
        <p:spPr>
          <a:xfrm>
            <a:off x="1250650" y="3622750"/>
            <a:ext cx="6642724" cy="3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2" title="cleaning_5_units.png"/>
          <p:cNvPicPr preferRelativeResize="0"/>
          <p:nvPr/>
        </p:nvPicPr>
        <p:blipFill rotWithShape="1">
          <a:blip r:embed="rId3">
            <a:alphaModFix/>
          </a:blip>
          <a:srcRect b="33603" l="0" r="0" t="0"/>
          <a:stretch/>
        </p:blipFill>
        <p:spPr>
          <a:xfrm>
            <a:off x="1250650" y="1994250"/>
            <a:ext cx="6642724" cy="13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Deleting columns</a:t>
            </a:r>
            <a:endParaRPr sz="3200"/>
          </a:p>
        </p:txBody>
      </p:sp>
      <p:pic>
        <p:nvPicPr>
          <p:cNvPr id="499" name="Google Shape;499;p73" title="cleaning_5_units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50640" y="1994250"/>
            <a:ext cx="6642724" cy="1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3" title="cleaning_5_units.png"/>
          <p:cNvPicPr preferRelativeResize="0"/>
          <p:nvPr/>
        </p:nvPicPr>
        <p:blipFill rotWithShape="1">
          <a:blip r:embed="rId3">
            <a:alphaModFix/>
          </a:blip>
          <a:srcRect b="0" l="69657" r="0" t="0"/>
          <a:stretch/>
        </p:blipFill>
        <p:spPr>
          <a:xfrm>
            <a:off x="5877824" y="1994250"/>
            <a:ext cx="2015551" cy="1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3" title="cleaning_5_units.png"/>
          <p:cNvPicPr preferRelativeResize="0"/>
          <p:nvPr/>
        </p:nvPicPr>
        <p:blipFill rotWithShape="1">
          <a:blip r:embed="rId3">
            <a:alphaModFix/>
          </a:blip>
          <a:srcRect b="0" l="0" r="47989" t="0"/>
          <a:stretch/>
        </p:blipFill>
        <p:spPr>
          <a:xfrm>
            <a:off x="1250650" y="1994250"/>
            <a:ext cx="3454876" cy="19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Imputing value</a:t>
            </a:r>
            <a:endParaRPr sz="3200"/>
          </a:p>
        </p:txBody>
      </p:sp>
      <p:pic>
        <p:nvPicPr>
          <p:cNvPr id="507" name="Google Shape;507;p74" title="cleaning_5_uni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640" y="1994250"/>
            <a:ext cx="6642724" cy="1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4"/>
          <p:cNvSpPr/>
          <p:nvPr/>
        </p:nvSpPr>
        <p:spPr>
          <a:xfrm>
            <a:off x="5250650" y="3303400"/>
            <a:ext cx="700500" cy="408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5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3200"/>
              <a:t>Mean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15" name="Google Shape;515;p75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6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22" name="Google Shape;522;p76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6"/>
          <p:cNvSpPr/>
          <p:nvPr/>
        </p:nvSpPr>
        <p:spPr>
          <a:xfrm>
            <a:off x="5185450" y="2346525"/>
            <a:ext cx="447000" cy="79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6"/>
          <p:cNvSpPr/>
          <p:nvPr/>
        </p:nvSpPr>
        <p:spPr>
          <a:xfrm>
            <a:off x="5187450" y="3443650"/>
            <a:ext cx="458100" cy="23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7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31" name="Google Shape;531;p77"/>
          <p:cNvPicPr preferRelativeResize="0"/>
          <p:nvPr/>
        </p:nvPicPr>
        <p:blipFill rotWithShape="1">
          <a:blip r:embed="rId4">
            <a:alphaModFix/>
          </a:blip>
          <a:srcRect b="0" l="179" r="169" t="0"/>
          <a:stretch/>
        </p:blipFill>
        <p:spPr>
          <a:xfrm>
            <a:off x="1819888" y="2051250"/>
            <a:ext cx="5504213" cy="16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7"/>
          <p:cNvSpPr/>
          <p:nvPr/>
        </p:nvSpPr>
        <p:spPr>
          <a:xfrm>
            <a:off x="5128550" y="3132450"/>
            <a:ext cx="575700" cy="329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78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Median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39" name="Google Shape;539;p78" title="cleaning_5_uni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8"/>
          <p:cNvSpPr/>
          <p:nvPr/>
        </p:nvSpPr>
        <p:spPr>
          <a:xfrm>
            <a:off x="5185450" y="2346525"/>
            <a:ext cx="447000" cy="79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8"/>
          <p:cNvSpPr/>
          <p:nvPr/>
        </p:nvSpPr>
        <p:spPr>
          <a:xfrm>
            <a:off x="5187450" y="3443650"/>
            <a:ext cx="458100" cy="23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9" title="cleaning_4_data_typ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00" y="2051250"/>
            <a:ext cx="5268601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Median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48" name="Google Shape;548;p79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1819888" y="2051250"/>
            <a:ext cx="5504213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9"/>
          <p:cNvSpPr/>
          <p:nvPr/>
        </p:nvSpPr>
        <p:spPr>
          <a:xfrm>
            <a:off x="5128550" y="3132450"/>
            <a:ext cx="575700" cy="329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Mean vs. Median</a:t>
            </a:r>
            <a:endParaRPr sz="3200"/>
          </a:p>
        </p:txBody>
      </p:sp>
      <p:pic>
        <p:nvPicPr>
          <p:cNvPr id="555" name="Google Shape;555;p80" title="lognormal_di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225" y="2084125"/>
            <a:ext cx="3760984" cy="21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0" title="normal_di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01" y="2084125"/>
            <a:ext cx="3462825" cy="21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Generate random numbers</a:t>
            </a:r>
            <a:endParaRPr sz="3200"/>
          </a:p>
        </p:txBody>
      </p:sp>
      <p:sp>
        <p:nvSpPr>
          <p:cNvPr id="562" name="Google Shape;562;p81"/>
          <p:cNvSpPr txBox="1"/>
          <p:nvPr/>
        </p:nvSpPr>
        <p:spPr>
          <a:xfrm>
            <a:off x="1042025" y="1659900"/>
            <a:ext cx="2173800" cy="18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μ = 97</a:t>
            </a:r>
            <a:endParaRPr sz="28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563" name="Google Shape;563;p81" title="cleaning_5_units.png"/>
          <p:cNvPicPr preferRelativeResize="0"/>
          <p:nvPr/>
        </p:nvPicPr>
        <p:blipFill rotWithShape="1">
          <a:blip r:embed="rId3">
            <a:alphaModFix/>
          </a:blip>
          <a:srcRect b="0" l="52198" r="29807" t="0"/>
          <a:stretch/>
        </p:blipFill>
        <p:spPr>
          <a:xfrm>
            <a:off x="5381200" y="1793850"/>
            <a:ext cx="1580226" cy="25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1"/>
          <p:cNvSpPr/>
          <p:nvPr/>
        </p:nvSpPr>
        <p:spPr>
          <a:xfrm>
            <a:off x="6146475" y="2271350"/>
            <a:ext cx="732600" cy="125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1"/>
          <p:cNvSpPr/>
          <p:nvPr/>
        </p:nvSpPr>
        <p:spPr>
          <a:xfrm>
            <a:off x="6146475" y="4029800"/>
            <a:ext cx="732600" cy="32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6" name="Google Shape;566;p81"/>
          <p:cNvCxnSpPr/>
          <p:nvPr/>
        </p:nvCxnSpPr>
        <p:spPr>
          <a:xfrm rot="10800000">
            <a:off x="2165400" y="2002575"/>
            <a:ext cx="3785700" cy="12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SQL</a:t>
            </a:r>
            <a:endParaRPr sz="3200"/>
          </a:p>
        </p:txBody>
      </p:sp>
      <p:pic>
        <p:nvPicPr>
          <p:cNvPr id="91" name="Google Shape;91;p19" title="reading_sq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675" y="2072688"/>
            <a:ext cx="6994650" cy="9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Generate random numbers</a:t>
            </a:r>
            <a:endParaRPr sz="3200"/>
          </a:p>
        </p:txBody>
      </p:sp>
      <p:sp>
        <p:nvSpPr>
          <p:cNvPr id="572" name="Google Shape;572;p82"/>
          <p:cNvSpPr txBox="1"/>
          <p:nvPr/>
        </p:nvSpPr>
        <p:spPr>
          <a:xfrm>
            <a:off x="1042025" y="1659900"/>
            <a:ext cx="2173800" cy="18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μ = 97</a:t>
            </a:r>
            <a:endParaRPr sz="28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σ = 34</a:t>
            </a:r>
            <a:endParaRPr sz="3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573" name="Google Shape;573;p82" title="cleaning_5_units.png"/>
          <p:cNvPicPr preferRelativeResize="0"/>
          <p:nvPr/>
        </p:nvPicPr>
        <p:blipFill rotWithShape="1">
          <a:blip r:embed="rId3">
            <a:alphaModFix/>
          </a:blip>
          <a:srcRect b="0" l="52198" r="29807" t="0"/>
          <a:stretch/>
        </p:blipFill>
        <p:spPr>
          <a:xfrm>
            <a:off x="5381200" y="1793850"/>
            <a:ext cx="1580226" cy="25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2"/>
          <p:cNvSpPr/>
          <p:nvPr/>
        </p:nvSpPr>
        <p:spPr>
          <a:xfrm>
            <a:off x="6146475" y="2271350"/>
            <a:ext cx="732600" cy="125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2"/>
          <p:cNvSpPr/>
          <p:nvPr/>
        </p:nvSpPr>
        <p:spPr>
          <a:xfrm>
            <a:off x="6146475" y="4029800"/>
            <a:ext cx="732600" cy="32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6" name="Google Shape;576;p82"/>
          <p:cNvCxnSpPr/>
          <p:nvPr/>
        </p:nvCxnSpPr>
        <p:spPr>
          <a:xfrm rot="10800000">
            <a:off x="2206200" y="2466675"/>
            <a:ext cx="3744900" cy="76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Generate random numbers</a:t>
            </a:r>
            <a:endParaRPr sz="3200"/>
          </a:p>
        </p:txBody>
      </p:sp>
      <p:pic>
        <p:nvPicPr>
          <p:cNvPr id="582" name="Google Shape;582;p83" title="norm_dist_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4075" y="2367662"/>
            <a:ext cx="11017702" cy="27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3"/>
          <p:cNvSpPr txBox="1"/>
          <p:nvPr/>
        </p:nvSpPr>
        <p:spPr>
          <a:xfrm>
            <a:off x="1042025" y="1659900"/>
            <a:ext cx="2173800" cy="18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μ = 97</a:t>
            </a:r>
            <a:endParaRPr sz="28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σ = 34</a:t>
            </a:r>
            <a:endParaRPr sz="3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Generate random numbers</a:t>
            </a:r>
            <a:endParaRPr sz="3200"/>
          </a:p>
        </p:txBody>
      </p:sp>
      <p:pic>
        <p:nvPicPr>
          <p:cNvPr id="589" name="Google Shape;589;p84" title="norm_dist_lar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4075" y="2367662"/>
            <a:ext cx="11017702" cy="27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4"/>
          <p:cNvSpPr txBox="1"/>
          <p:nvPr/>
        </p:nvSpPr>
        <p:spPr>
          <a:xfrm>
            <a:off x="1042025" y="1659900"/>
            <a:ext cx="2173800" cy="18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μ = 97</a:t>
            </a:r>
            <a:endParaRPr sz="28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50">
                <a:solidFill>
                  <a:schemeClr val="dk1"/>
                </a:solidFill>
                <a:highlight>
                  <a:schemeClr val="lt1"/>
                </a:highlight>
              </a:rPr>
              <a:t>σ = 34</a:t>
            </a:r>
            <a:endParaRPr sz="3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591" name="Google Shape;591;p84"/>
          <p:cNvCxnSpPr/>
          <p:nvPr/>
        </p:nvCxnSpPr>
        <p:spPr>
          <a:xfrm>
            <a:off x="5470850" y="2792375"/>
            <a:ext cx="0" cy="190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84"/>
          <p:cNvSpPr txBox="1"/>
          <p:nvPr/>
        </p:nvSpPr>
        <p:spPr>
          <a:xfrm>
            <a:off x="5112650" y="2294550"/>
            <a:ext cx="7164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1"/>
                </a:solidFill>
              </a:rPr>
              <a:t>1.1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5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599" name="Google Shape;599;p85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6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06" name="Google Shape;606;p86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6"/>
          <p:cNvSpPr/>
          <p:nvPr/>
        </p:nvSpPr>
        <p:spPr>
          <a:xfrm>
            <a:off x="4840800" y="2272729"/>
            <a:ext cx="14577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6"/>
          <p:cNvSpPr/>
          <p:nvPr/>
        </p:nvSpPr>
        <p:spPr>
          <a:xfrm>
            <a:off x="1650400" y="2272729"/>
            <a:ext cx="14886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86"/>
          <p:cNvSpPr/>
          <p:nvPr/>
        </p:nvSpPr>
        <p:spPr>
          <a:xfrm>
            <a:off x="6415525" y="2272729"/>
            <a:ext cx="10914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86"/>
          <p:cNvSpPr/>
          <p:nvPr/>
        </p:nvSpPr>
        <p:spPr>
          <a:xfrm>
            <a:off x="1650400" y="4528950"/>
            <a:ext cx="14886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6"/>
          <p:cNvSpPr/>
          <p:nvPr/>
        </p:nvSpPr>
        <p:spPr>
          <a:xfrm>
            <a:off x="4840800" y="4525750"/>
            <a:ext cx="14577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6"/>
          <p:cNvSpPr/>
          <p:nvPr/>
        </p:nvSpPr>
        <p:spPr>
          <a:xfrm>
            <a:off x="6415525" y="4528950"/>
            <a:ext cx="10914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6"/>
          <p:cNvSpPr txBox="1"/>
          <p:nvPr/>
        </p:nvSpPr>
        <p:spPr>
          <a:xfrm>
            <a:off x="1579850" y="1239975"/>
            <a:ext cx="23040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1"/>
                </a:solidFill>
              </a:rPr>
              <a:t>training features</a:t>
            </a:r>
            <a:endParaRPr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87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87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20" name="Google Shape;620;p87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7"/>
          <p:cNvSpPr/>
          <p:nvPr/>
        </p:nvSpPr>
        <p:spPr>
          <a:xfrm>
            <a:off x="4840800" y="2272729"/>
            <a:ext cx="14577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87"/>
          <p:cNvSpPr/>
          <p:nvPr/>
        </p:nvSpPr>
        <p:spPr>
          <a:xfrm>
            <a:off x="1650400" y="2272729"/>
            <a:ext cx="14886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7"/>
          <p:cNvSpPr/>
          <p:nvPr/>
        </p:nvSpPr>
        <p:spPr>
          <a:xfrm>
            <a:off x="6415525" y="2272729"/>
            <a:ext cx="10914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87"/>
          <p:cNvSpPr/>
          <p:nvPr/>
        </p:nvSpPr>
        <p:spPr>
          <a:xfrm>
            <a:off x="3231800" y="2272729"/>
            <a:ext cx="1518300" cy="1691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7"/>
          <p:cNvSpPr/>
          <p:nvPr/>
        </p:nvSpPr>
        <p:spPr>
          <a:xfrm>
            <a:off x="1650400" y="4528950"/>
            <a:ext cx="14886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7"/>
          <p:cNvSpPr/>
          <p:nvPr/>
        </p:nvSpPr>
        <p:spPr>
          <a:xfrm>
            <a:off x="4840800" y="4525750"/>
            <a:ext cx="14577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7"/>
          <p:cNvSpPr/>
          <p:nvPr/>
        </p:nvSpPr>
        <p:spPr>
          <a:xfrm>
            <a:off x="6415525" y="4528950"/>
            <a:ext cx="10914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87"/>
          <p:cNvSpPr/>
          <p:nvPr/>
        </p:nvSpPr>
        <p:spPr>
          <a:xfrm>
            <a:off x="3238475" y="4525750"/>
            <a:ext cx="1518300" cy="333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7"/>
          <p:cNvSpPr txBox="1"/>
          <p:nvPr/>
        </p:nvSpPr>
        <p:spPr>
          <a:xfrm>
            <a:off x="1579850" y="1239975"/>
            <a:ext cx="23040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1"/>
                </a:solidFill>
              </a:rPr>
              <a:t>training features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6"/>
                </a:solidFill>
              </a:rPr>
              <a:t>training targets</a:t>
            </a:r>
            <a:endParaRPr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8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8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36" name="Google Shape;636;p88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8"/>
          <p:cNvSpPr/>
          <p:nvPr/>
        </p:nvSpPr>
        <p:spPr>
          <a:xfrm>
            <a:off x="4840800" y="2272729"/>
            <a:ext cx="14577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8"/>
          <p:cNvSpPr/>
          <p:nvPr/>
        </p:nvSpPr>
        <p:spPr>
          <a:xfrm>
            <a:off x="1650400" y="2272729"/>
            <a:ext cx="14886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8"/>
          <p:cNvSpPr/>
          <p:nvPr/>
        </p:nvSpPr>
        <p:spPr>
          <a:xfrm>
            <a:off x="6415525" y="2272729"/>
            <a:ext cx="10914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88"/>
          <p:cNvSpPr/>
          <p:nvPr/>
        </p:nvSpPr>
        <p:spPr>
          <a:xfrm>
            <a:off x="3231800" y="2272729"/>
            <a:ext cx="1518300" cy="1691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88"/>
          <p:cNvSpPr/>
          <p:nvPr/>
        </p:nvSpPr>
        <p:spPr>
          <a:xfrm>
            <a:off x="1650400" y="4528950"/>
            <a:ext cx="14886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8"/>
          <p:cNvSpPr/>
          <p:nvPr/>
        </p:nvSpPr>
        <p:spPr>
          <a:xfrm>
            <a:off x="4840800" y="4525750"/>
            <a:ext cx="14577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8"/>
          <p:cNvSpPr/>
          <p:nvPr/>
        </p:nvSpPr>
        <p:spPr>
          <a:xfrm>
            <a:off x="6415525" y="4528950"/>
            <a:ext cx="10914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8"/>
          <p:cNvSpPr/>
          <p:nvPr/>
        </p:nvSpPr>
        <p:spPr>
          <a:xfrm>
            <a:off x="3238475" y="4525750"/>
            <a:ext cx="1518300" cy="333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8"/>
          <p:cNvSpPr/>
          <p:nvPr/>
        </p:nvSpPr>
        <p:spPr>
          <a:xfrm>
            <a:off x="1650400" y="4080037"/>
            <a:ext cx="14886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88"/>
          <p:cNvSpPr/>
          <p:nvPr/>
        </p:nvSpPr>
        <p:spPr>
          <a:xfrm>
            <a:off x="4842900" y="4078438"/>
            <a:ext cx="14577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8"/>
          <p:cNvSpPr/>
          <p:nvPr/>
        </p:nvSpPr>
        <p:spPr>
          <a:xfrm>
            <a:off x="6415525" y="4080038"/>
            <a:ext cx="10914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8"/>
          <p:cNvSpPr txBox="1"/>
          <p:nvPr/>
        </p:nvSpPr>
        <p:spPr>
          <a:xfrm>
            <a:off x="1579850" y="1239975"/>
            <a:ext cx="23040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1"/>
                </a:solidFill>
              </a:rPr>
              <a:t>training features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6"/>
                </a:solidFill>
              </a:rPr>
              <a:t>training targets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649" name="Google Shape;649;p88"/>
          <p:cNvSpPr txBox="1"/>
          <p:nvPr/>
        </p:nvSpPr>
        <p:spPr>
          <a:xfrm>
            <a:off x="4842900" y="1239975"/>
            <a:ext cx="272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0000"/>
                </a:solidFill>
              </a:rPr>
              <a:t>features for prediction</a:t>
            </a:r>
            <a:endParaRPr sz="18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9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298345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9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56" name="Google Shape;656;p89" title="cleaning_5_units.png"/>
          <p:cNvPicPr preferRelativeResize="0"/>
          <p:nvPr/>
        </p:nvPicPr>
        <p:blipFill rotWithShape="1">
          <a:blip r:embed="rId3">
            <a:alphaModFix/>
          </a:blip>
          <a:srcRect b="0" l="34602" r="0" t="0"/>
          <a:stretch/>
        </p:blipFill>
        <p:spPr>
          <a:xfrm>
            <a:off x="1579850" y="2198050"/>
            <a:ext cx="5984300" cy="27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9"/>
          <p:cNvSpPr/>
          <p:nvPr/>
        </p:nvSpPr>
        <p:spPr>
          <a:xfrm>
            <a:off x="4840800" y="2272729"/>
            <a:ext cx="14577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89"/>
          <p:cNvSpPr/>
          <p:nvPr/>
        </p:nvSpPr>
        <p:spPr>
          <a:xfrm>
            <a:off x="1650400" y="2272729"/>
            <a:ext cx="14886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9"/>
          <p:cNvSpPr/>
          <p:nvPr/>
        </p:nvSpPr>
        <p:spPr>
          <a:xfrm>
            <a:off x="6415525" y="2272729"/>
            <a:ext cx="1091400" cy="169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89"/>
          <p:cNvSpPr/>
          <p:nvPr/>
        </p:nvSpPr>
        <p:spPr>
          <a:xfrm>
            <a:off x="3231800" y="2272729"/>
            <a:ext cx="1518300" cy="1691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89"/>
          <p:cNvSpPr/>
          <p:nvPr/>
        </p:nvSpPr>
        <p:spPr>
          <a:xfrm>
            <a:off x="1650400" y="4528950"/>
            <a:ext cx="14886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9"/>
          <p:cNvSpPr/>
          <p:nvPr/>
        </p:nvSpPr>
        <p:spPr>
          <a:xfrm>
            <a:off x="4840800" y="4525750"/>
            <a:ext cx="14577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9"/>
          <p:cNvSpPr/>
          <p:nvPr/>
        </p:nvSpPr>
        <p:spPr>
          <a:xfrm>
            <a:off x="6415525" y="4528950"/>
            <a:ext cx="1091400" cy="33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9"/>
          <p:cNvSpPr/>
          <p:nvPr/>
        </p:nvSpPr>
        <p:spPr>
          <a:xfrm>
            <a:off x="3238475" y="4525750"/>
            <a:ext cx="1518300" cy="333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9"/>
          <p:cNvSpPr/>
          <p:nvPr/>
        </p:nvSpPr>
        <p:spPr>
          <a:xfrm>
            <a:off x="1650400" y="4080037"/>
            <a:ext cx="14886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89"/>
          <p:cNvSpPr/>
          <p:nvPr/>
        </p:nvSpPr>
        <p:spPr>
          <a:xfrm>
            <a:off x="3231800" y="4080025"/>
            <a:ext cx="1518300" cy="333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89"/>
          <p:cNvSpPr/>
          <p:nvPr/>
        </p:nvSpPr>
        <p:spPr>
          <a:xfrm>
            <a:off x="4842900" y="4078438"/>
            <a:ext cx="14577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89"/>
          <p:cNvSpPr/>
          <p:nvPr/>
        </p:nvSpPr>
        <p:spPr>
          <a:xfrm>
            <a:off x="6415525" y="4080038"/>
            <a:ext cx="1091400" cy="33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9"/>
          <p:cNvSpPr txBox="1"/>
          <p:nvPr/>
        </p:nvSpPr>
        <p:spPr>
          <a:xfrm>
            <a:off x="1579850" y="1239975"/>
            <a:ext cx="23040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1"/>
                </a:solidFill>
              </a:rPr>
              <a:t>training features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accent6"/>
                </a:solidFill>
              </a:rPr>
              <a:t>training targets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670" name="Google Shape;670;p89"/>
          <p:cNvSpPr txBox="1"/>
          <p:nvPr/>
        </p:nvSpPr>
        <p:spPr>
          <a:xfrm>
            <a:off x="4842900" y="1239975"/>
            <a:ext cx="272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0000"/>
                </a:solidFill>
              </a:rPr>
              <a:t>features for prediction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3C47D"/>
                </a:solidFill>
              </a:rPr>
              <a:t>missing values</a:t>
            </a:r>
            <a:endParaRPr sz="18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76" name="Google Shape;676;p90" title="linear_regression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200" y="1197000"/>
            <a:ext cx="4523610" cy="3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1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82" name="Google Shape;68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200" y="1197000"/>
            <a:ext cx="4523610" cy="3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URL</a:t>
            </a:r>
            <a:endParaRPr sz="3200"/>
          </a:p>
        </p:txBody>
      </p:sp>
      <p:pic>
        <p:nvPicPr>
          <p:cNvPr id="97" name="Google Shape;97;p20" title="reading_ur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50" y="2344938"/>
            <a:ext cx="8273076" cy="4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2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88" name="Google Shape;68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200" y="1197000"/>
            <a:ext cx="4523610" cy="3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3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694" name="Google Shape;69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200" y="1197000"/>
            <a:ext cx="4523610" cy="3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4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Linear regression</a:t>
            </a:r>
            <a:endParaRPr sz="3200"/>
          </a:p>
        </p:txBody>
      </p:sp>
      <p:pic>
        <p:nvPicPr>
          <p:cNvPr id="700" name="Google Shape;700;p94" title="cleaning_9_linear_regress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50" y="2263475"/>
            <a:ext cx="8004900" cy="23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94"/>
          <p:cNvSpPr/>
          <p:nvPr/>
        </p:nvSpPr>
        <p:spPr>
          <a:xfrm>
            <a:off x="5430075" y="3866975"/>
            <a:ext cx="798000" cy="4233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5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Flags</a:t>
            </a:r>
            <a:endParaRPr sz="3200"/>
          </a:p>
        </p:txBody>
      </p:sp>
      <p:pic>
        <p:nvPicPr>
          <p:cNvPr id="707" name="Google Shape;707;p95" title="cleaning_10_fla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50" y="1880850"/>
            <a:ext cx="8143299" cy="2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6"/>
          <p:cNvSpPr txBox="1"/>
          <p:nvPr>
            <p:ph type="title"/>
          </p:nvPr>
        </p:nvSpPr>
        <p:spPr>
          <a:xfrm>
            <a:off x="311700" y="44502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/>
              <a:t>References</a:t>
            </a:r>
            <a:endParaRPr sz="3200"/>
          </a:p>
        </p:txBody>
      </p:sp>
      <p:sp>
        <p:nvSpPr>
          <p:cNvPr id="713" name="Google Shape;713;p96"/>
          <p:cNvSpPr txBox="1"/>
          <p:nvPr/>
        </p:nvSpPr>
        <p:spPr>
          <a:xfrm>
            <a:off x="493425" y="1547525"/>
            <a:ext cx="81564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https://towardsdatascience.com/the-ultimate-guide-to-data-cleaning-3969843991d4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https://towardsdatascience.com/an-extensive-guide-to-exploratory-data-analysis-ddd99a03199e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https://account.datascience.codata.org/index.php/up-j-dsj/article/view/dsj-2015-002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https://www.sbctc.edu/resources/documents/colleges-staff/commissions-councils/dgc/data-quality-deminsions.pdf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1842150" y="1375575"/>
            <a:ext cx="5459700" cy="28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5200"/>
              <a:t>How to assess data quality</a:t>
            </a:r>
            <a:endParaRPr sz="5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